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2" r:id="rId2"/>
    <p:sldId id="257" r:id="rId3"/>
    <p:sldId id="273" r:id="rId4"/>
    <p:sldId id="259" r:id="rId5"/>
    <p:sldId id="274" r:id="rId6"/>
    <p:sldId id="275" r:id="rId7"/>
    <p:sldId id="276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62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Bell MT" panose="02020503060305020303" pitchFamily="18" charset="0"/>
      <p:regular r:id="rId24"/>
      <p:bold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DEDEDE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22" autoAdjust="0"/>
  </p:normalViewPr>
  <p:slideViewPr>
    <p:cSldViewPr snapToGrid="0">
      <p:cViewPr varScale="1">
        <p:scale>
          <a:sx n="73" d="100"/>
          <a:sy n="73" d="100"/>
        </p:scale>
        <p:origin x="126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EFB99-348B-4338-905D-550826FF733A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E5A27-021F-45A3-8635-65CC9E339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3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28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550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97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44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16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92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2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377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69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5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1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36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7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4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43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97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E5A27-021F-45A3-8635-65CC9E339D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09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3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7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23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4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5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7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5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2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16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4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1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E1B83-D55A-4ED5-8792-439E89823602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67E27-FC51-4BB9-B29D-49C27C5C6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0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49966" y="2250441"/>
            <a:ext cx="3018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((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서원대학교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IT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학부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))</a:t>
            </a:r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endParaRPr lang="en-US" altLang="ko-KR" sz="20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학생 정보 관리 프로그램</a:t>
            </a:r>
            <a:endParaRPr lang="en-US" altLang="ko-KR" sz="20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3766" y="4574068"/>
            <a:ext cx="2443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컴퓨터공학과 </a:t>
            </a:r>
            <a:r>
              <a:rPr lang="en-US" altLang="ko-KR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201811425 </a:t>
            </a: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정소연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2" y="4928651"/>
            <a:ext cx="4586608" cy="192934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cxnSpLocks/>
          </p:cNvCxnSpPr>
          <p:nvPr/>
        </p:nvCxnSpPr>
        <p:spPr>
          <a:xfrm flipH="1">
            <a:off x="7668740" y="0"/>
            <a:ext cx="4523264" cy="2035406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8CDA9E-A5B8-4C24-B770-947B6C559915}"/>
              </a:ext>
            </a:extLst>
          </p:cNvPr>
          <p:cNvSpPr txBox="1"/>
          <p:nvPr/>
        </p:nvSpPr>
        <p:spPr>
          <a:xfrm>
            <a:off x="5517956" y="2946255"/>
            <a:ext cx="1156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[ </a:t>
            </a:r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최종발표 </a:t>
            </a:r>
            <a:r>
              <a:rPr lang="en-US" altLang="ko-KR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84B51D-C053-44B9-A862-5222AF16DB98}"/>
              </a:ext>
            </a:extLst>
          </p:cNvPr>
          <p:cNvSpPr/>
          <p:nvPr/>
        </p:nvSpPr>
        <p:spPr>
          <a:xfrm>
            <a:off x="4586613" y="2089051"/>
            <a:ext cx="3018774" cy="2839600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EDA39B-2F3E-43AC-91EB-70DD6D2D17D1}"/>
              </a:ext>
            </a:extLst>
          </p:cNvPr>
          <p:cNvSpPr/>
          <p:nvPr/>
        </p:nvSpPr>
        <p:spPr>
          <a:xfrm>
            <a:off x="4649966" y="2035406"/>
            <a:ext cx="3018775" cy="2839600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6787D4-8144-447D-B3F5-2E07A4C93BAA}"/>
              </a:ext>
            </a:extLst>
          </p:cNvPr>
          <p:cNvSpPr txBox="1"/>
          <p:nvPr/>
        </p:nvSpPr>
        <p:spPr>
          <a:xfrm>
            <a:off x="9725145" y="5514619"/>
            <a:ext cx="263339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554F4D"/>
                </a:solidFill>
              </a:rPr>
              <a:t>발    표    일 </a:t>
            </a:r>
            <a:r>
              <a:rPr lang="en-US" altLang="ko-KR" sz="1400" dirty="0">
                <a:solidFill>
                  <a:srgbClr val="554F4D"/>
                </a:solidFill>
              </a:rPr>
              <a:t>: 2021-03-31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554F4D"/>
                </a:solidFill>
              </a:rPr>
              <a:t>학           과 </a:t>
            </a:r>
            <a:r>
              <a:rPr lang="en-US" altLang="ko-KR" sz="1400" dirty="0">
                <a:solidFill>
                  <a:srgbClr val="554F4D"/>
                </a:solidFill>
              </a:rPr>
              <a:t>: </a:t>
            </a:r>
            <a:r>
              <a:rPr lang="ko-KR" altLang="en-US" sz="1400" dirty="0">
                <a:solidFill>
                  <a:srgbClr val="554F4D"/>
                </a:solidFill>
              </a:rPr>
              <a:t>컴퓨터공학과</a:t>
            </a:r>
            <a:endParaRPr lang="en-US" altLang="ko-KR" sz="1400" dirty="0">
              <a:solidFill>
                <a:srgbClr val="554F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554F4D"/>
                </a:solidFill>
              </a:rPr>
              <a:t>학           번 </a:t>
            </a:r>
            <a:r>
              <a:rPr lang="en-US" altLang="ko-KR" sz="1400" dirty="0">
                <a:solidFill>
                  <a:srgbClr val="554F4D"/>
                </a:solidFill>
              </a:rPr>
              <a:t>: 201811425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554F4D"/>
                </a:solidFill>
              </a:rPr>
              <a:t>발    표    자 </a:t>
            </a:r>
            <a:r>
              <a:rPr lang="en-US" altLang="ko-KR" sz="1400" dirty="0">
                <a:solidFill>
                  <a:srgbClr val="554F4D"/>
                </a:solidFill>
              </a:rPr>
              <a:t>: </a:t>
            </a:r>
            <a:r>
              <a:rPr lang="ko-KR" altLang="en-US" sz="1400" dirty="0">
                <a:solidFill>
                  <a:srgbClr val="554F4D"/>
                </a:solidFill>
              </a:rPr>
              <a:t>정소연</a:t>
            </a:r>
            <a:endParaRPr lang="en-US" altLang="ko-KR" sz="14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8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5ED01A-F52B-47D7-BDF7-66BA86B5DDCB}"/>
              </a:ext>
            </a:extLst>
          </p:cNvPr>
          <p:cNvSpPr/>
          <p:nvPr/>
        </p:nvSpPr>
        <p:spPr>
          <a:xfrm>
            <a:off x="7082198" y="2052961"/>
            <a:ext cx="4805002" cy="3375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2.1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기능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 검색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학생 이름 입력 후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만약 학생 이름이 저장되어 있다면</a:t>
            </a:r>
            <a:r>
              <a:rPr lang="en-US" altLang="ko-KR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테이블에 해당 학생의 정보 출력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만약 학생 이름이 저장되어 있지 않다면</a:t>
            </a:r>
            <a:r>
              <a:rPr lang="en-US" altLang="ko-KR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메시지창을 통해 이를 알림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+ 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같은 이름을 가진 학생이 있다면</a:t>
            </a: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모두 출력</a:t>
            </a: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0AD58A-262C-4963-B960-2BDC82001D92}"/>
              </a:ext>
            </a:extLst>
          </p:cNvPr>
          <p:cNvGrpSpPr/>
          <p:nvPr/>
        </p:nvGrpSpPr>
        <p:grpSpPr>
          <a:xfrm>
            <a:off x="637646" y="2052961"/>
            <a:ext cx="5824003" cy="3628346"/>
            <a:chOff x="749444" y="2052961"/>
            <a:chExt cx="5824003" cy="36283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81D8A5-0D0F-4C5A-A896-89D944E0B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444" y="2052961"/>
              <a:ext cx="5824003" cy="362834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FE76EA-7E0F-4CD3-A097-92508C9E285E}"/>
                </a:ext>
              </a:extLst>
            </p:cNvPr>
            <p:cNvSpPr/>
            <p:nvPr/>
          </p:nvSpPr>
          <p:spPr>
            <a:xfrm>
              <a:off x="849164" y="2550778"/>
              <a:ext cx="3036250" cy="297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0A960B-2028-4583-B377-E99D92E4D20A}"/>
                </a:ext>
              </a:extLst>
            </p:cNvPr>
            <p:cNvSpPr txBox="1"/>
            <p:nvPr/>
          </p:nvSpPr>
          <p:spPr>
            <a:xfrm>
              <a:off x="754374" y="2246348"/>
              <a:ext cx="251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00991E-A5D9-46E7-9997-EADEAA0D89B6}"/>
              </a:ext>
            </a:extLst>
          </p:cNvPr>
          <p:cNvGrpSpPr/>
          <p:nvPr/>
        </p:nvGrpSpPr>
        <p:grpSpPr>
          <a:xfrm>
            <a:off x="643476" y="2052961"/>
            <a:ext cx="5851346" cy="3628345"/>
            <a:chOff x="749444" y="2052961"/>
            <a:chExt cx="5851346" cy="36283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E54B514-D05B-41B9-93A8-58CC94815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444" y="2052961"/>
              <a:ext cx="5851346" cy="362834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1BC5C7-7A23-4BF8-99EA-54B42BA284A1}"/>
                </a:ext>
              </a:extLst>
            </p:cNvPr>
            <p:cNvSpPr/>
            <p:nvPr/>
          </p:nvSpPr>
          <p:spPr>
            <a:xfrm>
              <a:off x="867784" y="2889332"/>
              <a:ext cx="5561295" cy="23425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AA6AE3-E8BC-4624-A15E-9D5066C2F1A8}"/>
              </a:ext>
            </a:extLst>
          </p:cNvPr>
          <p:cNvGrpSpPr/>
          <p:nvPr/>
        </p:nvGrpSpPr>
        <p:grpSpPr>
          <a:xfrm>
            <a:off x="550632" y="2031821"/>
            <a:ext cx="5998029" cy="3722614"/>
            <a:chOff x="728132" y="2052961"/>
            <a:chExt cx="5998029" cy="372261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41975DE-ABC4-4350-9F71-51B290C6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132" y="2052961"/>
              <a:ext cx="5998029" cy="372261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45735BD-8702-4F07-863C-83C11081C397}"/>
                </a:ext>
              </a:extLst>
            </p:cNvPr>
            <p:cNvSpPr/>
            <p:nvPr/>
          </p:nvSpPr>
          <p:spPr>
            <a:xfrm>
              <a:off x="2120350" y="3552525"/>
              <a:ext cx="2894709" cy="14154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860352-693E-44A6-AA13-6E71A7486677}"/>
              </a:ext>
            </a:extLst>
          </p:cNvPr>
          <p:cNvGrpSpPr/>
          <p:nvPr/>
        </p:nvGrpSpPr>
        <p:grpSpPr>
          <a:xfrm>
            <a:off x="435440" y="1996093"/>
            <a:ext cx="6150857" cy="3794070"/>
            <a:chOff x="435440" y="1996093"/>
            <a:chExt cx="6150857" cy="379407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832D84F-93F2-4B22-93BA-5A2950819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440" y="1996093"/>
              <a:ext cx="6150857" cy="379407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C3FD9F-AE8C-453E-AC63-B9195FFED264}"/>
                </a:ext>
              </a:extLst>
            </p:cNvPr>
            <p:cNvSpPr/>
            <p:nvPr/>
          </p:nvSpPr>
          <p:spPr>
            <a:xfrm>
              <a:off x="550631" y="2869271"/>
              <a:ext cx="5671059" cy="6976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69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5ED01A-F52B-47D7-BDF7-66BA86B5DDCB}"/>
              </a:ext>
            </a:extLst>
          </p:cNvPr>
          <p:cNvSpPr/>
          <p:nvPr/>
        </p:nvSpPr>
        <p:spPr>
          <a:xfrm>
            <a:off x="7082198" y="2052961"/>
            <a:ext cx="4635315" cy="195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2.2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기능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검색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검색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 저장되어 있는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학생의 정보를 출력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7FD7F8-FF4E-437F-84C5-7E3217B67612}"/>
              </a:ext>
            </a:extLst>
          </p:cNvPr>
          <p:cNvGrpSpPr/>
          <p:nvPr/>
        </p:nvGrpSpPr>
        <p:grpSpPr>
          <a:xfrm>
            <a:off x="722495" y="2052961"/>
            <a:ext cx="5874666" cy="3663127"/>
            <a:chOff x="722495" y="2052961"/>
            <a:chExt cx="5874666" cy="366312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CE7CB7F-F21D-46E2-907D-9E5F8FB22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495" y="2052961"/>
              <a:ext cx="5874666" cy="36631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FE76EA-7E0F-4CD3-A097-92508C9E285E}"/>
                </a:ext>
              </a:extLst>
            </p:cNvPr>
            <p:cNvSpPr/>
            <p:nvPr/>
          </p:nvSpPr>
          <p:spPr>
            <a:xfrm>
              <a:off x="5282358" y="2539637"/>
              <a:ext cx="948760" cy="3072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0A960B-2028-4583-B377-E99D92E4D20A}"/>
                </a:ext>
              </a:extLst>
            </p:cNvPr>
            <p:cNvSpPr txBox="1"/>
            <p:nvPr/>
          </p:nvSpPr>
          <p:spPr>
            <a:xfrm>
              <a:off x="4929595" y="2319388"/>
              <a:ext cx="251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1D7F48A8-64CE-462E-BCB4-656CB47C9D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4" t="10251" r="1904" b="4612"/>
          <a:stretch/>
        </p:blipFill>
        <p:spPr>
          <a:xfrm>
            <a:off x="304165" y="1865466"/>
            <a:ext cx="6473049" cy="42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02F2EE-8414-46F0-BA86-1A5321CE6507}"/>
              </a:ext>
            </a:extLst>
          </p:cNvPr>
          <p:cNvSpPr/>
          <p:nvPr/>
        </p:nvSpPr>
        <p:spPr>
          <a:xfrm>
            <a:off x="7082198" y="2052961"/>
            <a:ext cx="4649353" cy="344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버튼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수정하고자 하는 학생의 학번을 입력하고 </a:t>
            </a:r>
            <a:r>
              <a:rPr lang="ko-KR" altLang="en-US" sz="12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학번 학생의 정보 출력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③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수정할 정보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전공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휴대전화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Bell MT" panose="02020503060305020303" pitchFamily="18" charset="0"/>
              </a:rPr>
              <a:t>④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내용 입력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Bell MT" panose="02020503060305020303" pitchFamily="18" charset="0"/>
              </a:rPr>
              <a:t>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버튼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-&gt;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정보를 수정하여 파일에 저장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Bell MT" panose="02020503060305020303" pitchFamily="18" charset="0"/>
              </a:rPr>
              <a:t>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취소 버튼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-&gt;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수정 창이 닫힘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CE5806-F94E-4AFC-88E4-5CD010801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" t="476"/>
          <a:stretch/>
        </p:blipFill>
        <p:spPr>
          <a:xfrm>
            <a:off x="1656061" y="1903860"/>
            <a:ext cx="3900960" cy="42027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188576-BE7F-43BC-93D2-2040FC0DE97B}"/>
              </a:ext>
            </a:extLst>
          </p:cNvPr>
          <p:cNvSpPr/>
          <p:nvPr/>
        </p:nvSpPr>
        <p:spPr>
          <a:xfrm>
            <a:off x="2073217" y="2461959"/>
            <a:ext cx="3308252" cy="36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8748D0-6C57-4785-B0C3-2C122AE4E886}"/>
              </a:ext>
            </a:extLst>
          </p:cNvPr>
          <p:cNvSpPr/>
          <p:nvPr/>
        </p:nvSpPr>
        <p:spPr>
          <a:xfrm>
            <a:off x="1803402" y="2903252"/>
            <a:ext cx="3578067" cy="2178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999F31-B0E8-4B06-90F4-E19DD694E7DE}"/>
              </a:ext>
            </a:extLst>
          </p:cNvPr>
          <p:cNvSpPr/>
          <p:nvPr/>
        </p:nvSpPr>
        <p:spPr>
          <a:xfrm>
            <a:off x="3297270" y="5140739"/>
            <a:ext cx="1739425" cy="314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BE24A3-1596-4DE1-B534-505D84D57BC0}"/>
              </a:ext>
            </a:extLst>
          </p:cNvPr>
          <p:cNvSpPr/>
          <p:nvPr/>
        </p:nvSpPr>
        <p:spPr>
          <a:xfrm>
            <a:off x="1867116" y="5515328"/>
            <a:ext cx="1739425" cy="314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686192-1225-49CA-BFBF-677B3C14F50C}"/>
              </a:ext>
            </a:extLst>
          </p:cNvPr>
          <p:cNvSpPr/>
          <p:nvPr/>
        </p:nvSpPr>
        <p:spPr>
          <a:xfrm>
            <a:off x="3659891" y="5515328"/>
            <a:ext cx="837517" cy="314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846C87-C237-4E9E-8485-F0AF8FFBE44C}"/>
              </a:ext>
            </a:extLst>
          </p:cNvPr>
          <p:cNvSpPr/>
          <p:nvPr/>
        </p:nvSpPr>
        <p:spPr>
          <a:xfrm>
            <a:off x="4608456" y="5527009"/>
            <a:ext cx="837517" cy="314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6DE0E0-C9AC-4501-B4B3-0794CD4FFCAA}"/>
              </a:ext>
            </a:extLst>
          </p:cNvPr>
          <p:cNvSpPr txBox="1"/>
          <p:nvPr/>
        </p:nvSpPr>
        <p:spPr>
          <a:xfrm>
            <a:off x="5152043" y="2127894"/>
            <a:ext cx="267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79672-E4C6-4D78-A3CC-90F6DB48BF4A}"/>
              </a:ext>
            </a:extLst>
          </p:cNvPr>
          <p:cNvSpPr txBox="1"/>
          <p:nvPr/>
        </p:nvSpPr>
        <p:spPr>
          <a:xfrm>
            <a:off x="5064195" y="2866199"/>
            <a:ext cx="30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F0164C-5326-4EAF-907D-7818FFEC0485}"/>
              </a:ext>
            </a:extLst>
          </p:cNvPr>
          <p:cNvSpPr txBox="1"/>
          <p:nvPr/>
        </p:nvSpPr>
        <p:spPr>
          <a:xfrm>
            <a:off x="2999617" y="5032049"/>
            <a:ext cx="447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E6B2D-651D-4FA4-8905-94903468E8A5}"/>
              </a:ext>
            </a:extLst>
          </p:cNvPr>
          <p:cNvSpPr txBox="1"/>
          <p:nvPr/>
        </p:nvSpPr>
        <p:spPr>
          <a:xfrm>
            <a:off x="1532085" y="5483476"/>
            <a:ext cx="447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A5B74-590D-49F8-A182-68BEC22FC116}"/>
              </a:ext>
            </a:extLst>
          </p:cNvPr>
          <p:cNvSpPr txBox="1"/>
          <p:nvPr/>
        </p:nvSpPr>
        <p:spPr>
          <a:xfrm>
            <a:off x="3900637" y="5797554"/>
            <a:ext cx="413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E9A65B-1930-473D-AB88-721F91B9D869}"/>
              </a:ext>
            </a:extLst>
          </p:cNvPr>
          <p:cNvSpPr txBox="1"/>
          <p:nvPr/>
        </p:nvSpPr>
        <p:spPr>
          <a:xfrm>
            <a:off x="4857333" y="5815571"/>
            <a:ext cx="413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143424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02F2EE-8414-46F0-BA86-1A5321CE6507}"/>
              </a:ext>
            </a:extLst>
          </p:cNvPr>
          <p:cNvSpPr/>
          <p:nvPr/>
        </p:nvSpPr>
        <p:spPr>
          <a:xfrm>
            <a:off x="7082199" y="2052961"/>
            <a:ext cx="4520916" cy="2020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수정하고자 하는 학생의 학번을 입력하고 검색 버튼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존재하지 않는 학번이면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메시지창을 통해 이를 알려줌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학번의 학생이 존재하면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학생의 정보를 출력함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71DB69-FBCF-421E-B5EC-64934DCDE58A}"/>
              </a:ext>
            </a:extLst>
          </p:cNvPr>
          <p:cNvGrpSpPr/>
          <p:nvPr/>
        </p:nvGrpSpPr>
        <p:grpSpPr>
          <a:xfrm>
            <a:off x="1593204" y="1961430"/>
            <a:ext cx="3892667" cy="4234870"/>
            <a:chOff x="1797729" y="1805713"/>
            <a:chExt cx="3923034" cy="42032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574F6C4-4BAE-41E1-81AD-987D3706657A}"/>
                </a:ext>
              </a:extLst>
            </p:cNvPr>
            <p:cNvGrpSpPr/>
            <p:nvPr/>
          </p:nvGrpSpPr>
          <p:grpSpPr>
            <a:xfrm>
              <a:off x="1797729" y="1805713"/>
              <a:ext cx="3923034" cy="4203251"/>
              <a:chOff x="1797729" y="1805713"/>
              <a:chExt cx="3923034" cy="420325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9FDF9F5-17D9-4CED-B8E5-C57CDCC75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7729" y="1805713"/>
                <a:ext cx="3923034" cy="420325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3686192-1225-49CA-BFBF-677B3C14F50C}"/>
                  </a:ext>
                </a:extLst>
              </p:cNvPr>
              <p:cNvSpPr/>
              <p:nvPr/>
            </p:nvSpPr>
            <p:spPr>
              <a:xfrm>
                <a:off x="4661250" y="2396852"/>
                <a:ext cx="837517" cy="31434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7BE24A3-1596-4DE1-B534-505D84D57BC0}"/>
                </a:ext>
              </a:extLst>
            </p:cNvPr>
            <p:cNvSpPr/>
            <p:nvPr/>
          </p:nvSpPr>
          <p:spPr>
            <a:xfrm>
              <a:off x="2929713" y="2396852"/>
              <a:ext cx="1595154" cy="3143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60DF9DA-A6C8-40B4-9819-CA3DC91CD49D}"/>
              </a:ext>
            </a:extLst>
          </p:cNvPr>
          <p:cNvGrpSpPr/>
          <p:nvPr/>
        </p:nvGrpSpPr>
        <p:grpSpPr>
          <a:xfrm>
            <a:off x="1538296" y="1918045"/>
            <a:ext cx="4002482" cy="4321640"/>
            <a:chOff x="1757424" y="1745673"/>
            <a:chExt cx="4039164" cy="4305901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F008229-BF4C-4907-9941-9767B03F9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7424" y="1745673"/>
              <a:ext cx="4039164" cy="430590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1511B50-6796-48AD-9418-1DB38CC61052}"/>
                </a:ext>
              </a:extLst>
            </p:cNvPr>
            <p:cNvSpPr/>
            <p:nvPr/>
          </p:nvSpPr>
          <p:spPr>
            <a:xfrm>
              <a:off x="2165174" y="3217185"/>
              <a:ext cx="3160970" cy="15150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FEBD61-E5A3-43FE-BF0B-42AFDBA716CA}"/>
              </a:ext>
            </a:extLst>
          </p:cNvPr>
          <p:cNvGrpSpPr/>
          <p:nvPr/>
        </p:nvGrpSpPr>
        <p:grpSpPr>
          <a:xfrm>
            <a:off x="1519270" y="1902020"/>
            <a:ext cx="4010585" cy="4315427"/>
            <a:chOff x="1864053" y="1805713"/>
            <a:chExt cx="4010585" cy="431542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185927-425E-4BBE-8438-292CC2F93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4053" y="1805713"/>
              <a:ext cx="4010585" cy="43154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8748D0-6C57-4785-B0C3-2C122AE4E886}"/>
                </a:ext>
              </a:extLst>
            </p:cNvPr>
            <p:cNvSpPr/>
            <p:nvPr/>
          </p:nvSpPr>
          <p:spPr>
            <a:xfrm>
              <a:off x="2014882" y="2874219"/>
              <a:ext cx="3578067" cy="21784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3CCEA3-320B-46E9-AEA3-F6C45CF8E8BE}"/>
              </a:ext>
            </a:extLst>
          </p:cNvPr>
          <p:cNvGrpSpPr/>
          <p:nvPr/>
        </p:nvGrpSpPr>
        <p:grpSpPr>
          <a:xfrm>
            <a:off x="1511604" y="1835194"/>
            <a:ext cx="4055866" cy="4487341"/>
            <a:chOff x="1834016" y="1805713"/>
            <a:chExt cx="4055866" cy="448734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1A70F3E-8F96-495A-8F1B-CB532D2F0A07}"/>
                </a:ext>
              </a:extLst>
            </p:cNvPr>
            <p:cNvGrpSpPr/>
            <p:nvPr/>
          </p:nvGrpSpPr>
          <p:grpSpPr>
            <a:xfrm>
              <a:off x="1834016" y="1805713"/>
              <a:ext cx="4055866" cy="4487341"/>
              <a:chOff x="1848796" y="1805713"/>
              <a:chExt cx="4055866" cy="448734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4A36230-6B14-4F54-8282-9FA76D951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8796" y="1805713"/>
                <a:ext cx="4055866" cy="4487341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E999F31-B0E8-4B06-90F4-E19DD694E7DE}"/>
                  </a:ext>
                </a:extLst>
              </p:cNvPr>
              <p:cNvSpPr/>
              <p:nvPr/>
            </p:nvSpPr>
            <p:spPr>
              <a:xfrm>
                <a:off x="3556904" y="5170733"/>
                <a:ext cx="1806948" cy="110661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6DE0E0-C9AC-4501-B4B3-0794CD4FFCAA}"/>
                </a:ext>
              </a:extLst>
            </p:cNvPr>
            <p:cNvSpPr txBox="1"/>
            <p:nvPr/>
          </p:nvSpPr>
          <p:spPr>
            <a:xfrm>
              <a:off x="3244287" y="4961459"/>
              <a:ext cx="267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A62BAD-A4A2-4C5C-9110-D35A410C1B5D}"/>
              </a:ext>
            </a:extLst>
          </p:cNvPr>
          <p:cNvGrpSpPr/>
          <p:nvPr/>
        </p:nvGrpSpPr>
        <p:grpSpPr>
          <a:xfrm>
            <a:off x="1304362" y="1796099"/>
            <a:ext cx="4309540" cy="4611463"/>
            <a:chOff x="1638747" y="1741014"/>
            <a:chExt cx="4374995" cy="458121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B3B991D-9753-4581-8A78-739EE2DDDFC8}"/>
                </a:ext>
              </a:extLst>
            </p:cNvPr>
            <p:cNvGrpSpPr/>
            <p:nvPr/>
          </p:nvGrpSpPr>
          <p:grpSpPr>
            <a:xfrm>
              <a:off x="1737997" y="1741014"/>
              <a:ext cx="4275745" cy="4547381"/>
              <a:chOff x="1695675" y="1745673"/>
              <a:chExt cx="4275745" cy="4547381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0AE37A89-B0AD-43DE-8DC4-11DD373FF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5675" y="1745673"/>
                <a:ext cx="4275745" cy="4547381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A188576-BE7F-43BC-93D2-2040FC0DE97B}"/>
                  </a:ext>
                </a:extLst>
              </p:cNvPr>
              <p:cNvSpPr/>
              <p:nvPr/>
            </p:nvSpPr>
            <p:spPr>
              <a:xfrm>
                <a:off x="3521669" y="5267868"/>
                <a:ext cx="1898743" cy="3693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E846C87-C237-4E9E-8485-F0AF8FFBE44C}"/>
                  </a:ext>
                </a:extLst>
              </p:cNvPr>
              <p:cNvSpPr/>
              <p:nvPr/>
            </p:nvSpPr>
            <p:spPr>
              <a:xfrm>
                <a:off x="1917771" y="5735574"/>
                <a:ext cx="1898743" cy="31434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F093EE8-D663-4397-B40F-1E6B941C9848}"/>
                  </a:ext>
                </a:extLst>
              </p:cNvPr>
              <p:cNvSpPr/>
              <p:nvPr/>
            </p:nvSpPr>
            <p:spPr>
              <a:xfrm>
                <a:off x="3933302" y="5727006"/>
                <a:ext cx="912075" cy="31434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379672-E4C6-4D78-A3CC-90F6DB48BF4A}"/>
                </a:ext>
              </a:extLst>
            </p:cNvPr>
            <p:cNvSpPr txBox="1"/>
            <p:nvPr/>
          </p:nvSpPr>
          <p:spPr>
            <a:xfrm>
              <a:off x="1638747" y="5507875"/>
              <a:ext cx="30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F0164C-5326-4EAF-907D-7818FFEC0485}"/>
                </a:ext>
              </a:extLst>
            </p:cNvPr>
            <p:cNvSpPr txBox="1"/>
            <p:nvPr/>
          </p:nvSpPr>
          <p:spPr>
            <a:xfrm>
              <a:off x="3823109" y="5983675"/>
              <a:ext cx="4479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10A8A46-D47B-457A-B478-973CCFBDE29B}"/>
              </a:ext>
            </a:extLst>
          </p:cNvPr>
          <p:cNvGrpSpPr/>
          <p:nvPr/>
        </p:nvGrpSpPr>
        <p:grpSpPr>
          <a:xfrm>
            <a:off x="1429423" y="1816364"/>
            <a:ext cx="4211775" cy="4574169"/>
            <a:chOff x="1757424" y="1745673"/>
            <a:chExt cx="4039164" cy="430716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A0C0A58-6CF5-4662-8802-EA5F239B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7424" y="1745673"/>
              <a:ext cx="4039164" cy="430716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CA31AA5-45C1-4E7C-BDA6-BD3862D27DB9}"/>
                </a:ext>
              </a:extLst>
            </p:cNvPr>
            <p:cNvSpPr/>
            <p:nvPr/>
          </p:nvSpPr>
          <p:spPr>
            <a:xfrm>
              <a:off x="2165174" y="3994249"/>
              <a:ext cx="3160970" cy="14261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A0CE345-89C0-4B8F-84A3-6C9797B26FE0}"/>
              </a:ext>
            </a:extLst>
          </p:cNvPr>
          <p:cNvGrpSpPr/>
          <p:nvPr/>
        </p:nvGrpSpPr>
        <p:grpSpPr>
          <a:xfrm>
            <a:off x="1345305" y="1766163"/>
            <a:ext cx="4353027" cy="4620270"/>
            <a:chOff x="1652574" y="1745672"/>
            <a:chExt cx="4256268" cy="454738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B7A29A0-7F58-4E41-9A04-C16AB3CA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52574" y="1745672"/>
              <a:ext cx="4256268" cy="45473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55A6A6F-5870-44D2-B703-13B83BBDC6F4}"/>
                </a:ext>
              </a:extLst>
            </p:cNvPr>
            <p:cNvSpPr/>
            <p:nvPr/>
          </p:nvSpPr>
          <p:spPr>
            <a:xfrm>
              <a:off x="2140708" y="3470341"/>
              <a:ext cx="3346276" cy="154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BC78B0AD-3743-4ADD-8C18-97C4022BD8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622" y="1709059"/>
            <a:ext cx="4980374" cy="475488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0CABAC-A068-4818-8713-1EDE939B4CB0}"/>
              </a:ext>
            </a:extLst>
          </p:cNvPr>
          <p:cNvSpPr/>
          <p:nvPr/>
        </p:nvSpPr>
        <p:spPr>
          <a:xfrm>
            <a:off x="7044536" y="2605427"/>
            <a:ext cx="4649353" cy="24341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수정할 정보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전공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휴대전화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내용 입력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③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버튼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만약 수정 내용이 입력되어 있지 않다면</a:t>
            </a:r>
            <a:r>
              <a:rPr lang="en-US" altLang="ko-KR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메시지창을 통해 이를 알림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2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만약 수정 내용이 입력되어 있다면</a:t>
            </a:r>
            <a:r>
              <a:rPr lang="en-US" altLang="ko-KR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수정 내용을 파일에 저장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02F2EE-8414-46F0-BA86-1A5321CE6507}"/>
              </a:ext>
            </a:extLst>
          </p:cNvPr>
          <p:cNvSpPr/>
          <p:nvPr/>
        </p:nvSpPr>
        <p:spPr>
          <a:xfrm>
            <a:off x="7082198" y="2052961"/>
            <a:ext cx="4649355" cy="3527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삭제 버튼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삭제하고자 하는 학생의 학번을 입력하고 조회 버튼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②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학번 학생의 정보 출력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③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삭제 버튼 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학번의 학생 정보 삭제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④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 삭제 버튼 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파일에 저장되어 있는 모든 학생의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   정보 삭제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취소 버튼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-&gt;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정보 삭제 창이 닫힘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7D3920D-9BC9-42CD-A868-15AC3EDB5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" r="149" b="-1"/>
          <a:stretch/>
        </p:blipFill>
        <p:spPr>
          <a:xfrm>
            <a:off x="1376974" y="2084314"/>
            <a:ext cx="4565834" cy="36176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BE67F7-DB89-4585-97AB-AC2B34C2FEF6}"/>
              </a:ext>
            </a:extLst>
          </p:cNvPr>
          <p:cNvSpPr/>
          <p:nvPr/>
        </p:nvSpPr>
        <p:spPr>
          <a:xfrm>
            <a:off x="2787748" y="2608702"/>
            <a:ext cx="2951571" cy="369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0751D2-00BA-4066-BFD7-33485A42F67F}"/>
              </a:ext>
            </a:extLst>
          </p:cNvPr>
          <p:cNvSpPr/>
          <p:nvPr/>
        </p:nvSpPr>
        <p:spPr>
          <a:xfrm>
            <a:off x="1841171" y="3059795"/>
            <a:ext cx="3674412" cy="2090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6F68738-DB82-4E1F-9456-87A6D75BEE99}"/>
              </a:ext>
            </a:extLst>
          </p:cNvPr>
          <p:cNvSpPr/>
          <p:nvPr/>
        </p:nvSpPr>
        <p:spPr>
          <a:xfrm>
            <a:off x="1886246" y="5284949"/>
            <a:ext cx="1049001" cy="282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C31AC0-914D-4C27-A0C2-0B81B83FD94C}"/>
              </a:ext>
            </a:extLst>
          </p:cNvPr>
          <p:cNvSpPr/>
          <p:nvPr/>
        </p:nvSpPr>
        <p:spPr>
          <a:xfrm>
            <a:off x="3253630" y="5272277"/>
            <a:ext cx="958447" cy="314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C27581-ECA5-4883-BFC4-B1CF655DAF2B}"/>
              </a:ext>
            </a:extLst>
          </p:cNvPr>
          <p:cNvSpPr/>
          <p:nvPr/>
        </p:nvSpPr>
        <p:spPr>
          <a:xfrm>
            <a:off x="4530460" y="5271278"/>
            <a:ext cx="985123" cy="314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FF8C2C-6932-492A-83AE-96E3F4E230AB}"/>
              </a:ext>
            </a:extLst>
          </p:cNvPr>
          <p:cNvSpPr txBox="1"/>
          <p:nvPr/>
        </p:nvSpPr>
        <p:spPr>
          <a:xfrm>
            <a:off x="5525311" y="2259560"/>
            <a:ext cx="267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48BC58-56D6-49FE-8450-26BE8A335988}"/>
              </a:ext>
            </a:extLst>
          </p:cNvPr>
          <p:cNvSpPr txBox="1"/>
          <p:nvPr/>
        </p:nvSpPr>
        <p:spPr>
          <a:xfrm>
            <a:off x="5144056" y="3038618"/>
            <a:ext cx="30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BBB06B-4283-4049-B195-74A96E41C377}"/>
              </a:ext>
            </a:extLst>
          </p:cNvPr>
          <p:cNvSpPr txBox="1"/>
          <p:nvPr/>
        </p:nvSpPr>
        <p:spPr>
          <a:xfrm>
            <a:off x="2999617" y="5032049"/>
            <a:ext cx="447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038EA3-2119-46FF-80E0-55581FFA3511}"/>
              </a:ext>
            </a:extLst>
          </p:cNvPr>
          <p:cNvSpPr txBox="1"/>
          <p:nvPr/>
        </p:nvSpPr>
        <p:spPr>
          <a:xfrm>
            <a:off x="5469050" y="5103000"/>
            <a:ext cx="447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53BE2D-640E-4D91-9A09-95F1F3BD58FD}"/>
              </a:ext>
            </a:extLst>
          </p:cNvPr>
          <p:cNvSpPr txBox="1"/>
          <p:nvPr/>
        </p:nvSpPr>
        <p:spPr>
          <a:xfrm>
            <a:off x="1532923" y="5209227"/>
            <a:ext cx="413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1782641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7B111D-5FF0-4256-BE60-D16D4C7F8F5C}"/>
              </a:ext>
            </a:extLst>
          </p:cNvPr>
          <p:cNvGrpSpPr/>
          <p:nvPr/>
        </p:nvGrpSpPr>
        <p:grpSpPr>
          <a:xfrm>
            <a:off x="1429902" y="2147788"/>
            <a:ext cx="4525006" cy="3620005"/>
            <a:chOff x="1413719" y="2083125"/>
            <a:chExt cx="4525006" cy="36200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C5C3DD-52B5-4409-AFD0-C11B8219C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3719" y="2083125"/>
              <a:ext cx="4525006" cy="36200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4C27581-ECA5-4883-BFC4-B1CF655DAF2B}"/>
                </a:ext>
              </a:extLst>
            </p:cNvPr>
            <p:cNvSpPr/>
            <p:nvPr/>
          </p:nvSpPr>
          <p:spPr>
            <a:xfrm>
              <a:off x="4798098" y="2670933"/>
              <a:ext cx="886266" cy="3143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FF8C2C-6932-492A-83AE-96E3F4E230AB}"/>
                </a:ext>
              </a:extLst>
            </p:cNvPr>
            <p:cNvSpPr txBox="1"/>
            <p:nvPr/>
          </p:nvSpPr>
          <p:spPr>
            <a:xfrm>
              <a:off x="5482246" y="2349789"/>
              <a:ext cx="267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B5471A-491C-4515-B9E8-4EF56E9035FF}"/>
                </a:ext>
              </a:extLst>
            </p:cNvPr>
            <p:cNvSpPr/>
            <p:nvPr/>
          </p:nvSpPr>
          <p:spPr>
            <a:xfrm>
              <a:off x="2789955" y="2688343"/>
              <a:ext cx="1885739" cy="3143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C6780-BE52-4D75-A3DC-5B7D5B62E386}"/>
              </a:ext>
            </a:extLst>
          </p:cNvPr>
          <p:cNvSpPr/>
          <p:nvPr/>
        </p:nvSpPr>
        <p:spPr>
          <a:xfrm>
            <a:off x="7082198" y="2052961"/>
            <a:ext cx="4649355" cy="381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4.1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기능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선택 삭제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삭제하고자 하는 학생의 학번을 입력하고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검색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만약 학생 학번이 저장되어 있지 않다면</a:t>
            </a:r>
            <a:r>
              <a:rPr lang="en-US" altLang="ko-KR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메시지창을 통해 이를 알림</a:t>
            </a:r>
            <a:endParaRPr lang="en-US" altLang="ko-KR" sz="12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만약 학생 학번이 저장되어 있다면</a:t>
            </a:r>
            <a:r>
              <a:rPr lang="en-US" altLang="ko-KR" sz="12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학생 학생의 정보 출력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②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삭제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해당 학번의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학생 정보 삭제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4AD2A1-B4A9-4845-9938-2C0F1D5C65B6}"/>
              </a:ext>
            </a:extLst>
          </p:cNvPr>
          <p:cNvGrpSpPr/>
          <p:nvPr/>
        </p:nvGrpSpPr>
        <p:grpSpPr>
          <a:xfrm>
            <a:off x="1423376" y="2133498"/>
            <a:ext cx="4568100" cy="3620005"/>
            <a:chOff x="1370625" y="2081016"/>
            <a:chExt cx="4568100" cy="362000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593CE2F-4950-402C-8970-F15516FC7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0625" y="2081016"/>
              <a:ext cx="4568100" cy="362000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CCD6B8C-5FA0-4CE0-8CB7-3C12C754FCBE}"/>
                </a:ext>
              </a:extLst>
            </p:cNvPr>
            <p:cNvSpPr/>
            <p:nvPr/>
          </p:nvSpPr>
          <p:spPr>
            <a:xfrm>
              <a:off x="2507529" y="3428999"/>
              <a:ext cx="3160453" cy="15954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7567FF1-7075-405F-8962-E8EDC489EE70}"/>
              </a:ext>
            </a:extLst>
          </p:cNvPr>
          <p:cNvGrpSpPr/>
          <p:nvPr/>
        </p:nvGrpSpPr>
        <p:grpSpPr>
          <a:xfrm>
            <a:off x="1434890" y="2097337"/>
            <a:ext cx="4563112" cy="3658111"/>
            <a:chOff x="1434890" y="2097337"/>
            <a:chExt cx="4563112" cy="365811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CE6A133-E22A-4B77-A0E7-B784F76F12DF}"/>
                </a:ext>
              </a:extLst>
            </p:cNvPr>
            <p:cNvGrpSpPr/>
            <p:nvPr/>
          </p:nvGrpSpPr>
          <p:grpSpPr>
            <a:xfrm>
              <a:off x="1434890" y="2097337"/>
              <a:ext cx="4563112" cy="3658111"/>
              <a:chOff x="1392171" y="2052961"/>
              <a:chExt cx="4563112" cy="365811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E7EE337-8E42-4787-BDEC-48D6BDE5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2171" y="2052961"/>
                <a:ext cx="4563112" cy="365811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A7AF572-FC88-4DE6-95BF-48C46D78C8A5}"/>
                  </a:ext>
                </a:extLst>
              </p:cNvPr>
              <p:cNvSpPr/>
              <p:nvPr/>
            </p:nvSpPr>
            <p:spPr>
              <a:xfrm>
                <a:off x="1834807" y="3116860"/>
                <a:ext cx="3674412" cy="20906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81DCE18-D0B0-4F2D-8699-C6B13F40B42E}"/>
                </a:ext>
              </a:extLst>
            </p:cNvPr>
            <p:cNvSpPr/>
            <p:nvPr/>
          </p:nvSpPr>
          <p:spPr>
            <a:xfrm>
              <a:off x="3296228" y="5318672"/>
              <a:ext cx="970972" cy="3143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0088CE-78C0-4A75-A8B4-A364532DFB1A}"/>
                </a:ext>
              </a:extLst>
            </p:cNvPr>
            <p:cNvSpPr txBox="1"/>
            <p:nvPr/>
          </p:nvSpPr>
          <p:spPr>
            <a:xfrm>
              <a:off x="2979755" y="5296228"/>
              <a:ext cx="350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05B5E4-D14F-44C0-8C8D-CBF27F7FA68F}"/>
              </a:ext>
            </a:extLst>
          </p:cNvPr>
          <p:cNvGrpSpPr/>
          <p:nvPr/>
        </p:nvGrpSpPr>
        <p:grpSpPr>
          <a:xfrm>
            <a:off x="1437891" y="2095392"/>
            <a:ext cx="4553585" cy="3629532"/>
            <a:chOff x="1383934" y="2067250"/>
            <a:chExt cx="4553585" cy="362953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9930B6B-AE51-4CF3-9CAF-61C64CB4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3934" y="2067250"/>
              <a:ext cx="4553585" cy="3629532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1DA220-6D88-4D57-9A0A-E7525A39E682}"/>
                </a:ext>
              </a:extLst>
            </p:cNvPr>
            <p:cNvSpPr/>
            <p:nvPr/>
          </p:nvSpPr>
          <p:spPr>
            <a:xfrm>
              <a:off x="2281086" y="3573090"/>
              <a:ext cx="3160453" cy="14662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C8E81100-98B9-4E15-94E1-6EA36FB880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72" t="4157" r="1812" b="7113"/>
          <a:stretch/>
        </p:blipFill>
        <p:spPr>
          <a:xfrm>
            <a:off x="460447" y="1893783"/>
            <a:ext cx="6232080" cy="406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C6780-BE52-4D75-A3DC-5B7D5B62E386}"/>
              </a:ext>
            </a:extLst>
          </p:cNvPr>
          <p:cNvSpPr/>
          <p:nvPr/>
        </p:nvSpPr>
        <p:spPr>
          <a:xfrm>
            <a:off x="7082198" y="2052961"/>
            <a:ext cx="4649355" cy="3449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4.2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삭제 기능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삭제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 삭제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정말 모든 정보를 삭제할 것인지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묻는 창 출력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취소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 삭제는 취소되고 삭제 확인 창은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   닫힘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②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삭제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파일에 저장되어 있는 모든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학생 정보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   삭제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3862E8-B683-4710-ACC5-364C8D458A79}"/>
              </a:ext>
            </a:extLst>
          </p:cNvPr>
          <p:cNvGrpSpPr/>
          <p:nvPr/>
        </p:nvGrpSpPr>
        <p:grpSpPr>
          <a:xfrm>
            <a:off x="1376974" y="2084314"/>
            <a:ext cx="4467645" cy="3607705"/>
            <a:chOff x="1376974" y="2084314"/>
            <a:chExt cx="4565834" cy="361762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2A5376-3A28-43CC-A6E1-8D2CC41823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07" r="149" b="-1"/>
            <a:stretch/>
          </p:blipFill>
          <p:spPr>
            <a:xfrm>
              <a:off x="1376974" y="2084314"/>
              <a:ext cx="4565834" cy="361762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14B290C-F2A3-435F-BB0B-C0ED9FB9B1F4}"/>
                </a:ext>
              </a:extLst>
            </p:cNvPr>
            <p:cNvSpPr/>
            <p:nvPr/>
          </p:nvSpPr>
          <p:spPr>
            <a:xfrm>
              <a:off x="4538797" y="5288750"/>
              <a:ext cx="975883" cy="2919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DB0FDF-C7D3-4FF8-9A96-8E88A93F7DD8}"/>
              </a:ext>
            </a:extLst>
          </p:cNvPr>
          <p:cNvGrpSpPr/>
          <p:nvPr/>
        </p:nvGrpSpPr>
        <p:grpSpPr>
          <a:xfrm>
            <a:off x="1365015" y="2068637"/>
            <a:ext cx="4467645" cy="3639058"/>
            <a:chOff x="1376973" y="2084314"/>
            <a:chExt cx="4467645" cy="363905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4FE7463-2E4B-4851-952C-DD1D02CEE985}"/>
                </a:ext>
              </a:extLst>
            </p:cNvPr>
            <p:cNvGrpSpPr/>
            <p:nvPr/>
          </p:nvGrpSpPr>
          <p:grpSpPr>
            <a:xfrm>
              <a:off x="1376973" y="2084314"/>
              <a:ext cx="4467645" cy="3639058"/>
              <a:chOff x="1376974" y="2084314"/>
              <a:chExt cx="4467645" cy="363905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5A7EBD9-A17E-4F22-A7C3-CE74A7281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81"/>
              <a:stretch/>
            </p:blipFill>
            <p:spPr>
              <a:xfrm>
                <a:off x="1376974" y="2084314"/>
                <a:ext cx="4467645" cy="363905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D13C9E1-31F4-473D-8A8C-66884B8BA1B4}"/>
                  </a:ext>
                </a:extLst>
              </p:cNvPr>
              <p:cNvSpPr/>
              <p:nvPr/>
            </p:nvSpPr>
            <p:spPr>
              <a:xfrm>
                <a:off x="2318867" y="3259378"/>
                <a:ext cx="3412629" cy="174364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ED686EB-9108-46A2-AB1A-057B3A3E2807}"/>
                </a:ext>
              </a:extLst>
            </p:cNvPr>
            <p:cNvSpPr/>
            <p:nvPr/>
          </p:nvSpPr>
          <p:spPr>
            <a:xfrm>
              <a:off x="2906431" y="4383465"/>
              <a:ext cx="985123" cy="3903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4680857-9F47-4AA7-A741-032D9FF0FE64}"/>
                </a:ext>
              </a:extLst>
            </p:cNvPr>
            <p:cNvSpPr/>
            <p:nvPr/>
          </p:nvSpPr>
          <p:spPr>
            <a:xfrm>
              <a:off x="3933925" y="4371581"/>
              <a:ext cx="991885" cy="3903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CD9EF7-B034-421C-86B5-D83C6E8EF528}"/>
                </a:ext>
              </a:extLst>
            </p:cNvPr>
            <p:cNvSpPr txBox="1"/>
            <p:nvPr/>
          </p:nvSpPr>
          <p:spPr>
            <a:xfrm>
              <a:off x="2569511" y="4240105"/>
              <a:ext cx="267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2238BC-DB43-4380-9BC4-8900D76CF409}"/>
                </a:ext>
              </a:extLst>
            </p:cNvPr>
            <p:cNvSpPr txBox="1"/>
            <p:nvPr/>
          </p:nvSpPr>
          <p:spPr>
            <a:xfrm>
              <a:off x="4887111" y="4276106"/>
              <a:ext cx="301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F09304-6A46-4A07-A041-E3A44A1E6E89}"/>
              </a:ext>
            </a:extLst>
          </p:cNvPr>
          <p:cNvGrpSpPr/>
          <p:nvPr/>
        </p:nvGrpSpPr>
        <p:grpSpPr>
          <a:xfrm>
            <a:off x="1300560" y="2040058"/>
            <a:ext cx="4544059" cy="3667637"/>
            <a:chOff x="1338765" y="2070024"/>
            <a:chExt cx="4544059" cy="366763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671E769-B95C-471E-AFD9-7F84DC57B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8765" y="2070024"/>
              <a:ext cx="4544059" cy="36676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556BD72-7F0A-447D-AD03-4C254E5DD736}"/>
                </a:ext>
              </a:extLst>
            </p:cNvPr>
            <p:cNvSpPr/>
            <p:nvPr/>
          </p:nvSpPr>
          <p:spPr>
            <a:xfrm>
              <a:off x="2384981" y="3629319"/>
              <a:ext cx="3130602" cy="14611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F25EA1F4-58F1-4C36-9FBC-F2FA5E0D5C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6" t="2533" r="1886" b="6296"/>
          <a:stretch/>
        </p:blipFill>
        <p:spPr>
          <a:xfrm>
            <a:off x="318678" y="1954001"/>
            <a:ext cx="6386727" cy="39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C6780-BE52-4D75-A3DC-5B7D5B62E386}"/>
              </a:ext>
            </a:extLst>
          </p:cNvPr>
          <p:cNvSpPr/>
          <p:nvPr/>
        </p:nvSpPr>
        <p:spPr>
          <a:xfrm>
            <a:off x="7082198" y="2052961"/>
            <a:ext cx="4649355" cy="2711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종료 기능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종료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정말 종료할 것인지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묻는 창 출력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취소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종료는 취소되고 초기 화면으로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돌아감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②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종료 버튼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프로그램이 종료됨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369AC4-8256-47E8-AA5D-C848139D60C3}"/>
              </a:ext>
            </a:extLst>
          </p:cNvPr>
          <p:cNvGrpSpPr/>
          <p:nvPr/>
        </p:nvGrpSpPr>
        <p:grpSpPr>
          <a:xfrm>
            <a:off x="1140587" y="2148666"/>
            <a:ext cx="5097367" cy="3354150"/>
            <a:chOff x="1140587" y="2148666"/>
            <a:chExt cx="5097367" cy="33541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2A4C59-BE4F-4868-A9B6-2E806EC5F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-628"/>
            <a:stretch/>
          </p:blipFill>
          <p:spPr>
            <a:xfrm>
              <a:off x="1140587" y="2148666"/>
              <a:ext cx="5097367" cy="33541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EC46ED-5D3A-4A56-BB3C-B6AF64A810CA}"/>
                </a:ext>
              </a:extLst>
            </p:cNvPr>
            <p:cNvSpPr/>
            <p:nvPr/>
          </p:nvSpPr>
          <p:spPr>
            <a:xfrm>
              <a:off x="5299531" y="5188467"/>
              <a:ext cx="938423" cy="3143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6A89E85-C7A2-4FF7-AAB0-FB05D66E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72" y="2100813"/>
            <a:ext cx="5315595" cy="34498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0AAF62-45D3-4462-9829-1EE69E94BA8A}"/>
              </a:ext>
            </a:extLst>
          </p:cNvPr>
          <p:cNvSpPr/>
          <p:nvPr/>
        </p:nvSpPr>
        <p:spPr>
          <a:xfrm>
            <a:off x="2318994" y="3205113"/>
            <a:ext cx="3167406" cy="1593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D15774-D9E7-4B92-9958-ABE8720BF683}"/>
              </a:ext>
            </a:extLst>
          </p:cNvPr>
          <p:cNvSpPr/>
          <p:nvPr/>
        </p:nvSpPr>
        <p:spPr>
          <a:xfrm>
            <a:off x="2872603" y="4213781"/>
            <a:ext cx="958447" cy="402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1DAAFB-FC5E-4795-B6C7-F936E298FF7A}"/>
              </a:ext>
            </a:extLst>
          </p:cNvPr>
          <p:cNvSpPr/>
          <p:nvPr/>
        </p:nvSpPr>
        <p:spPr>
          <a:xfrm>
            <a:off x="3885608" y="4213781"/>
            <a:ext cx="865501" cy="402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BE9FC3-7AB6-4F55-A45F-92A141859A1A}"/>
              </a:ext>
            </a:extLst>
          </p:cNvPr>
          <p:cNvSpPr txBox="1"/>
          <p:nvPr/>
        </p:nvSpPr>
        <p:spPr>
          <a:xfrm>
            <a:off x="2527587" y="3996651"/>
            <a:ext cx="267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EF44BD-3CAE-4A46-B484-8ED8ED9DF85A}"/>
              </a:ext>
            </a:extLst>
          </p:cNvPr>
          <p:cNvSpPr txBox="1"/>
          <p:nvPr/>
        </p:nvSpPr>
        <p:spPr>
          <a:xfrm>
            <a:off x="4727958" y="4121299"/>
            <a:ext cx="301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1886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152477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실행 영상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572593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FIFTH.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732599" y="1915355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학생정보관리프로그램">
            <a:hlinkClick r:id="" action="ppaction://media"/>
            <a:extLst>
              <a:ext uri="{FF2B5EF4-FFF2-40B4-BE49-F238E27FC236}">
                <a16:creationId xmlns:a16="http://schemas.microsoft.com/office/drawing/2014/main" id="{A8B65921-3B96-4E13-8EE2-8D5B9D8ADC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152" r="38081" b="35258"/>
          <a:stretch/>
        </p:blipFill>
        <p:spPr>
          <a:xfrm>
            <a:off x="2547053" y="1915355"/>
            <a:ext cx="7549054" cy="42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918817" y="2338223"/>
            <a:ext cx="2291012" cy="2235200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982170" y="2284578"/>
            <a:ext cx="2291012" cy="2235200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52748" y="3202123"/>
            <a:ext cx="1886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  <a:endParaRPr lang="en-US" altLang="ko-KR" sz="20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0" y="4573423"/>
            <a:ext cx="4918817" cy="2284577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273182" y="0"/>
            <a:ext cx="4918819" cy="2284578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5F7088-93E9-47A3-8BF9-C68DB1548357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581427" y="2323878"/>
            <a:ext cx="3041696" cy="2625193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44780" y="2270233"/>
            <a:ext cx="3041696" cy="2625193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 flipH="1">
            <a:off x="1" y="4949071"/>
            <a:ext cx="4581426" cy="190892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cxnSpLocks/>
          </p:cNvCxnSpPr>
          <p:nvPr/>
        </p:nvCxnSpPr>
        <p:spPr>
          <a:xfrm flipH="1">
            <a:off x="7686476" y="0"/>
            <a:ext cx="4505526" cy="2270233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85743" y="2736326"/>
            <a:ext cx="615297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FIRST.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92958" y="3121361"/>
            <a:ext cx="840871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SECOND.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2958" y="3501198"/>
            <a:ext cx="689035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2958" y="3899968"/>
            <a:ext cx="843308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55416" y="2729626"/>
            <a:ext cx="1162498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 구성도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2631" y="3121361"/>
            <a:ext cx="1524776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제공 기능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2631" y="3501198"/>
            <a:ext cx="1470274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클래스 다이어그램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62631" y="3899968"/>
            <a:ext cx="1316386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프로그램 매뉴얼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80386" y="1962801"/>
            <a:ext cx="700000" cy="331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INDEX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1BCD5-6FC6-407E-9272-F9A175B1D8DD}"/>
              </a:ext>
            </a:extLst>
          </p:cNvPr>
          <p:cNvSpPr txBox="1"/>
          <p:nvPr/>
        </p:nvSpPr>
        <p:spPr>
          <a:xfrm>
            <a:off x="4892958" y="4279048"/>
            <a:ext cx="643446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FIFTH.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C5FEFF-3479-4989-A586-A2D4ED04FE3F}"/>
              </a:ext>
            </a:extLst>
          </p:cNvPr>
          <p:cNvSpPr txBox="1"/>
          <p:nvPr/>
        </p:nvSpPr>
        <p:spPr>
          <a:xfrm>
            <a:off x="5862631" y="4279048"/>
            <a:ext cx="800219" cy="297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실행영상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77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140330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시스템 구성도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BCCC48-B85F-4A53-B6B0-FE2D3E9A9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07" y="2432322"/>
            <a:ext cx="1898913" cy="18989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6E3F3D-3084-458E-A907-5A82435D4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15" y="2245249"/>
            <a:ext cx="2367501" cy="2367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129705-5288-4982-881C-1205D05EE5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840" y="2627737"/>
            <a:ext cx="1508082" cy="1508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5F19BD-57E9-491A-830E-AFDD7D70BCA5}"/>
              </a:ext>
            </a:extLst>
          </p:cNvPr>
          <p:cNvSpPr txBox="1"/>
          <p:nvPr/>
        </p:nvSpPr>
        <p:spPr>
          <a:xfrm>
            <a:off x="1946129" y="4612750"/>
            <a:ext cx="1008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USER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40F95-C953-4F79-9E61-8BA1A081819A}"/>
              </a:ext>
            </a:extLst>
          </p:cNvPr>
          <p:cNvSpPr txBox="1"/>
          <p:nvPr/>
        </p:nvSpPr>
        <p:spPr>
          <a:xfrm>
            <a:off x="5822313" y="4708590"/>
            <a:ext cx="54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PC</a:t>
            </a:r>
            <a:endParaRPr lang="ko-KR" altLang="en-US" sz="20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1F2E9DD-03C5-4A28-9614-BF0AD636DC80}"/>
              </a:ext>
            </a:extLst>
          </p:cNvPr>
          <p:cNvCxnSpPr/>
          <p:nvPr/>
        </p:nvCxnSpPr>
        <p:spPr>
          <a:xfrm>
            <a:off x="3648171" y="3046513"/>
            <a:ext cx="10369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EDCA3D-40A1-42BB-813F-663A99FC96EC}"/>
              </a:ext>
            </a:extLst>
          </p:cNvPr>
          <p:cNvCxnSpPr>
            <a:cxnSpLocks/>
          </p:cNvCxnSpPr>
          <p:nvPr/>
        </p:nvCxnSpPr>
        <p:spPr>
          <a:xfrm flipH="1">
            <a:off x="3681166" y="3525625"/>
            <a:ext cx="9709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0E8B75-ADC5-40C2-AC61-A2B08FE4DE35}"/>
              </a:ext>
            </a:extLst>
          </p:cNvPr>
          <p:cNvSpPr txBox="1"/>
          <p:nvPr/>
        </p:nvSpPr>
        <p:spPr>
          <a:xfrm>
            <a:off x="10056522" y="4708590"/>
            <a:ext cx="742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FILE</a:t>
            </a:r>
            <a:endParaRPr lang="ko-KR" altLang="en-US" sz="2000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5289249-7E0A-490D-9FE0-102FA4636745}"/>
              </a:ext>
            </a:extLst>
          </p:cNvPr>
          <p:cNvCxnSpPr/>
          <p:nvPr/>
        </p:nvCxnSpPr>
        <p:spPr>
          <a:xfrm>
            <a:off x="7980352" y="3046513"/>
            <a:ext cx="10369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0E26C6C-CD02-48F4-B1D5-89FB5D4E829F}"/>
              </a:ext>
            </a:extLst>
          </p:cNvPr>
          <p:cNvCxnSpPr>
            <a:cxnSpLocks/>
          </p:cNvCxnSpPr>
          <p:nvPr/>
        </p:nvCxnSpPr>
        <p:spPr>
          <a:xfrm flipH="1">
            <a:off x="8013347" y="3525625"/>
            <a:ext cx="9709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067F427-36D9-40EB-84A9-BFB7D6038792}"/>
              </a:ext>
            </a:extLst>
          </p:cNvPr>
          <p:cNvSpPr txBox="1"/>
          <p:nvPr/>
        </p:nvSpPr>
        <p:spPr>
          <a:xfrm>
            <a:off x="7837237" y="2276740"/>
            <a:ext cx="132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FileWriter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A8E1F5-44D1-439F-AA72-516861E550B3}"/>
              </a:ext>
            </a:extLst>
          </p:cNvPr>
          <p:cNvSpPr txBox="1"/>
          <p:nvPr/>
        </p:nvSpPr>
        <p:spPr>
          <a:xfrm>
            <a:off x="7654836" y="3868206"/>
            <a:ext cx="200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endParaRPr lang="ko-KR" alt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2BBB17-7972-4120-987B-F3CEC4F2025C}"/>
              </a:ext>
            </a:extLst>
          </p:cNvPr>
          <p:cNvSpPr txBox="1"/>
          <p:nvPr/>
        </p:nvSpPr>
        <p:spPr>
          <a:xfrm>
            <a:off x="931620" y="745965"/>
            <a:ext cx="569387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186093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31620" y="1034827"/>
            <a:ext cx="3390672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개발 내용 및 주요 기능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FE081267-ECCA-459E-A87C-1F43697EC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124088"/>
              </p:ext>
            </p:extLst>
          </p:nvPr>
        </p:nvGraphicFramePr>
        <p:xfrm>
          <a:off x="1203764" y="1913696"/>
          <a:ext cx="10230377" cy="3814524"/>
        </p:xfrm>
        <a:graphic>
          <a:graphicData uri="http://schemas.openxmlformats.org/drawingml/2006/table">
            <a:tbl>
              <a:tblPr/>
              <a:tblGrid>
                <a:gridCol w="68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7167">
                  <a:extLst>
                    <a:ext uri="{9D8B030D-6E8A-4147-A177-3AD203B41FA5}">
                      <a16:colId xmlns:a16="http://schemas.microsoft.com/office/drawing/2014/main" val="618732180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4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</a:p>
                  </a:txBody>
                  <a:tcPr marT="45724" marB="4572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세부기능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기능설명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구현여부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81"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 정보 등록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 저장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이름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학번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성별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전공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전화번호를 입력하여 학생 정보를 저장한다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 정보 검색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검색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저장되어 있는 모든 학생들의 정보를 출력한다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 검색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학생의 이름을 검색하여 해당 학생의 모든 정보를 출력한다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26354"/>
                  </a:ext>
                </a:extLst>
              </a:tr>
              <a:tr h="442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 정보 수정</a:t>
                      </a:r>
                    </a:p>
                  </a:txBody>
                  <a:tcPr marT="45724" marB="45724" anchor="ctr">
                    <a:lnL w="12700" cmpd="sng">
                      <a:noFill/>
                      <a:prstDash val="soli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 수정</a:t>
                      </a:r>
                    </a:p>
                  </a:txBody>
                  <a:tcPr marT="45724" marB="45724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수정하고자 하는 학생의 학번을 입력하고 정보를 수정한다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 정보 삭제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삭제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저장되어 있는 모든 학생의 정보를 삭제한다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삭제를 원하는 학생의 학번을 검색하고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학생의 저장 정보를 출력한 뒤 확인 후 삭제한다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39145"/>
                  </a:ext>
                </a:extLst>
              </a:tr>
              <a:tr h="443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선택 삭제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39169"/>
                  </a:ext>
                </a:extLst>
              </a:tr>
              <a:tr h="445691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en-US" altLang="ko-KR" sz="13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가게 근로자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종료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종료</a:t>
                      </a:r>
                    </a:p>
                  </a:txBody>
                  <a:tcPr marT="45724" marB="45724" anchor="ctr">
                    <a:lnL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프로그램의 종료 여부를 다시 한 번 체크하고 종료한다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24" marB="457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D8E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578E0B-5997-49C2-9258-CF3915777D00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4E8AE-9F1E-49D7-948F-EB312E85AA6F}"/>
              </a:ext>
            </a:extLst>
          </p:cNvPr>
          <p:cNvSpPr txBox="1"/>
          <p:nvPr/>
        </p:nvSpPr>
        <p:spPr>
          <a:xfrm>
            <a:off x="931620" y="732706"/>
            <a:ext cx="742511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SECOND.</a:t>
            </a:r>
          </a:p>
        </p:txBody>
      </p:sp>
    </p:spTree>
    <p:extLst>
      <p:ext uri="{BB962C8B-B14F-4D97-AF65-F5344CB8AC3E}">
        <p14:creationId xmlns:p14="http://schemas.microsoft.com/office/powerpoint/2010/main" val="118618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755883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클래스 다이어그램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A0A9C8-B830-4D93-AE70-CADABDAE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12" y="2082291"/>
            <a:ext cx="4658375" cy="35628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CF65A55-0BB2-4C25-BD7A-69E2D9E7B602}"/>
              </a:ext>
            </a:extLst>
          </p:cNvPr>
          <p:cNvSpPr txBox="1"/>
          <p:nvPr/>
        </p:nvSpPr>
        <p:spPr>
          <a:xfrm>
            <a:off x="849164" y="725218"/>
            <a:ext cx="595035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THIRD.</a:t>
            </a:r>
          </a:p>
        </p:txBody>
      </p:sp>
    </p:spTree>
    <p:extLst>
      <p:ext uri="{BB962C8B-B14F-4D97-AF65-F5344CB8AC3E}">
        <p14:creationId xmlns:p14="http://schemas.microsoft.com/office/powerpoint/2010/main" val="332775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1516762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사용자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UI</a:t>
            </a: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6D504C-626A-45A5-81E2-75E63CF08227}"/>
              </a:ext>
            </a:extLst>
          </p:cNvPr>
          <p:cNvGrpSpPr/>
          <p:nvPr/>
        </p:nvGrpSpPr>
        <p:grpSpPr>
          <a:xfrm>
            <a:off x="3053681" y="1972738"/>
            <a:ext cx="6808572" cy="3781953"/>
            <a:chOff x="1914904" y="1867807"/>
            <a:chExt cx="6808572" cy="37819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4A76E3-D8EE-4AA5-8948-AA9793E1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4904" y="1867807"/>
              <a:ext cx="5753903" cy="378195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C7EF2E6-F878-4370-8EAF-2D67082A6C9E}"/>
                </a:ext>
              </a:extLst>
            </p:cNvPr>
            <p:cNvSpPr/>
            <p:nvPr/>
          </p:nvSpPr>
          <p:spPr>
            <a:xfrm>
              <a:off x="3515254" y="2353457"/>
              <a:ext cx="2580746" cy="308797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EC69A85-D433-4DD0-AA13-679EF3606299}"/>
                </a:ext>
              </a:extLst>
            </p:cNvPr>
            <p:cNvSpPr/>
            <p:nvPr/>
          </p:nvSpPr>
          <p:spPr>
            <a:xfrm rot="7157376">
              <a:off x="6258809" y="2651311"/>
              <a:ext cx="159014" cy="466475"/>
            </a:xfrm>
            <a:custGeom>
              <a:avLst/>
              <a:gdLst>
                <a:gd name="connsiteX0" fmla="*/ 206309 w 251243"/>
                <a:gd name="connsiteY0" fmla="*/ 508359 h 508359"/>
                <a:gd name="connsiteX1" fmla="*/ 2122 w 251243"/>
                <a:gd name="connsiteY1" fmla="*/ 348561 h 508359"/>
                <a:gd name="connsiteX2" fmla="*/ 108654 w 251243"/>
                <a:gd name="connsiteY2" fmla="*/ 162130 h 508359"/>
                <a:gd name="connsiteX3" fmla="*/ 250697 w 251243"/>
                <a:gd name="connsiteY3" fmla="*/ 250906 h 508359"/>
                <a:gd name="connsiteX4" fmla="*/ 153043 w 251243"/>
                <a:gd name="connsiteY4" fmla="*/ 339683 h 508359"/>
                <a:gd name="connsiteX5" fmla="*/ 37633 w 251243"/>
                <a:gd name="connsiteY5" fmla="*/ 268662 h 508359"/>
                <a:gd name="connsiteX6" fmla="*/ 19878 w 251243"/>
                <a:gd name="connsiteY6" fmla="*/ 188763 h 508359"/>
                <a:gd name="connsiteX7" fmla="*/ 37633 w 251243"/>
                <a:gd name="connsiteY7" fmla="*/ 99986 h 508359"/>
                <a:gd name="connsiteX8" fmla="*/ 117532 w 251243"/>
                <a:gd name="connsiteY8" fmla="*/ 11209 h 508359"/>
                <a:gd name="connsiteX9" fmla="*/ 135287 w 251243"/>
                <a:gd name="connsiteY9" fmla="*/ 11209 h 508359"/>
                <a:gd name="connsiteX10" fmla="*/ 19878 w 251243"/>
                <a:gd name="connsiteY10" fmla="*/ 28965 h 508359"/>
                <a:gd name="connsiteX11" fmla="*/ 135287 w 251243"/>
                <a:gd name="connsiteY11" fmla="*/ 2332 h 508359"/>
                <a:gd name="connsiteX12" fmla="*/ 135287 w 251243"/>
                <a:gd name="connsiteY12" fmla="*/ 99986 h 508359"/>
                <a:gd name="connsiteX13" fmla="*/ 126410 w 251243"/>
                <a:gd name="connsiteY13" fmla="*/ 20087 h 50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1243" h="508359">
                  <a:moveTo>
                    <a:pt x="206309" y="508359"/>
                  </a:moveTo>
                  <a:cubicBezTo>
                    <a:pt x="112353" y="457312"/>
                    <a:pt x="18398" y="406266"/>
                    <a:pt x="2122" y="348561"/>
                  </a:cubicBezTo>
                  <a:cubicBezTo>
                    <a:pt x="-14154" y="290856"/>
                    <a:pt x="67225" y="178406"/>
                    <a:pt x="108654" y="162130"/>
                  </a:cubicBezTo>
                  <a:cubicBezTo>
                    <a:pt x="150083" y="145854"/>
                    <a:pt x="243299" y="221314"/>
                    <a:pt x="250697" y="250906"/>
                  </a:cubicBezTo>
                  <a:cubicBezTo>
                    <a:pt x="258095" y="280498"/>
                    <a:pt x="188554" y="336724"/>
                    <a:pt x="153043" y="339683"/>
                  </a:cubicBezTo>
                  <a:cubicBezTo>
                    <a:pt x="117532" y="342642"/>
                    <a:pt x="59827" y="293815"/>
                    <a:pt x="37633" y="268662"/>
                  </a:cubicBezTo>
                  <a:cubicBezTo>
                    <a:pt x="15439" y="243509"/>
                    <a:pt x="19878" y="216876"/>
                    <a:pt x="19878" y="188763"/>
                  </a:cubicBezTo>
                  <a:cubicBezTo>
                    <a:pt x="19878" y="160650"/>
                    <a:pt x="21357" y="129578"/>
                    <a:pt x="37633" y="99986"/>
                  </a:cubicBezTo>
                  <a:cubicBezTo>
                    <a:pt x="53909" y="70394"/>
                    <a:pt x="117532" y="11209"/>
                    <a:pt x="117532" y="11209"/>
                  </a:cubicBezTo>
                  <a:cubicBezTo>
                    <a:pt x="133808" y="-3587"/>
                    <a:pt x="151563" y="8250"/>
                    <a:pt x="135287" y="11209"/>
                  </a:cubicBezTo>
                  <a:cubicBezTo>
                    <a:pt x="119011" y="14168"/>
                    <a:pt x="19878" y="30444"/>
                    <a:pt x="19878" y="28965"/>
                  </a:cubicBezTo>
                  <a:cubicBezTo>
                    <a:pt x="19878" y="27486"/>
                    <a:pt x="116052" y="-9505"/>
                    <a:pt x="135287" y="2332"/>
                  </a:cubicBezTo>
                  <a:cubicBezTo>
                    <a:pt x="154522" y="14169"/>
                    <a:pt x="136766" y="97027"/>
                    <a:pt x="135287" y="99986"/>
                  </a:cubicBezTo>
                  <a:cubicBezTo>
                    <a:pt x="133808" y="102945"/>
                    <a:pt x="130109" y="61516"/>
                    <a:pt x="126410" y="20087"/>
                  </a:cubicBezTo>
                </a:path>
              </a:pathLst>
            </a:custGeom>
            <a:ln w="1270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975A6E-825F-44A3-B0A2-2E44EDAFC027}"/>
                </a:ext>
              </a:extLst>
            </p:cNvPr>
            <p:cNvSpPr txBox="1"/>
            <p:nvPr/>
          </p:nvSpPr>
          <p:spPr>
            <a:xfrm>
              <a:off x="6338316" y="3067997"/>
              <a:ext cx="2385160" cy="26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사용자 모드에서 제공되는 기능</a:t>
              </a: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410ADA6-3F78-4414-82A4-04998A7F7005}"/>
                </a:ext>
              </a:extLst>
            </p:cNvPr>
            <p:cNvSpPr/>
            <p:nvPr/>
          </p:nvSpPr>
          <p:spPr>
            <a:xfrm rot="6618233">
              <a:off x="7535592" y="5117700"/>
              <a:ext cx="188510" cy="423079"/>
            </a:xfrm>
            <a:custGeom>
              <a:avLst/>
              <a:gdLst>
                <a:gd name="connsiteX0" fmla="*/ 206309 w 251243"/>
                <a:gd name="connsiteY0" fmla="*/ 508359 h 508359"/>
                <a:gd name="connsiteX1" fmla="*/ 2122 w 251243"/>
                <a:gd name="connsiteY1" fmla="*/ 348561 h 508359"/>
                <a:gd name="connsiteX2" fmla="*/ 108654 w 251243"/>
                <a:gd name="connsiteY2" fmla="*/ 162130 h 508359"/>
                <a:gd name="connsiteX3" fmla="*/ 250697 w 251243"/>
                <a:gd name="connsiteY3" fmla="*/ 250906 h 508359"/>
                <a:gd name="connsiteX4" fmla="*/ 153043 w 251243"/>
                <a:gd name="connsiteY4" fmla="*/ 339683 h 508359"/>
                <a:gd name="connsiteX5" fmla="*/ 37633 w 251243"/>
                <a:gd name="connsiteY5" fmla="*/ 268662 h 508359"/>
                <a:gd name="connsiteX6" fmla="*/ 19878 w 251243"/>
                <a:gd name="connsiteY6" fmla="*/ 188763 h 508359"/>
                <a:gd name="connsiteX7" fmla="*/ 37633 w 251243"/>
                <a:gd name="connsiteY7" fmla="*/ 99986 h 508359"/>
                <a:gd name="connsiteX8" fmla="*/ 117532 w 251243"/>
                <a:gd name="connsiteY8" fmla="*/ 11209 h 508359"/>
                <a:gd name="connsiteX9" fmla="*/ 135287 w 251243"/>
                <a:gd name="connsiteY9" fmla="*/ 11209 h 508359"/>
                <a:gd name="connsiteX10" fmla="*/ 19878 w 251243"/>
                <a:gd name="connsiteY10" fmla="*/ 28965 h 508359"/>
                <a:gd name="connsiteX11" fmla="*/ 135287 w 251243"/>
                <a:gd name="connsiteY11" fmla="*/ 2332 h 508359"/>
                <a:gd name="connsiteX12" fmla="*/ 135287 w 251243"/>
                <a:gd name="connsiteY12" fmla="*/ 99986 h 508359"/>
                <a:gd name="connsiteX13" fmla="*/ 126410 w 251243"/>
                <a:gd name="connsiteY13" fmla="*/ 20087 h 50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1243" h="508359">
                  <a:moveTo>
                    <a:pt x="206309" y="508359"/>
                  </a:moveTo>
                  <a:cubicBezTo>
                    <a:pt x="112353" y="457312"/>
                    <a:pt x="18398" y="406266"/>
                    <a:pt x="2122" y="348561"/>
                  </a:cubicBezTo>
                  <a:cubicBezTo>
                    <a:pt x="-14154" y="290856"/>
                    <a:pt x="67225" y="178406"/>
                    <a:pt x="108654" y="162130"/>
                  </a:cubicBezTo>
                  <a:cubicBezTo>
                    <a:pt x="150083" y="145854"/>
                    <a:pt x="243299" y="221314"/>
                    <a:pt x="250697" y="250906"/>
                  </a:cubicBezTo>
                  <a:cubicBezTo>
                    <a:pt x="258095" y="280498"/>
                    <a:pt x="188554" y="336724"/>
                    <a:pt x="153043" y="339683"/>
                  </a:cubicBezTo>
                  <a:cubicBezTo>
                    <a:pt x="117532" y="342642"/>
                    <a:pt x="59827" y="293815"/>
                    <a:pt x="37633" y="268662"/>
                  </a:cubicBezTo>
                  <a:cubicBezTo>
                    <a:pt x="15439" y="243509"/>
                    <a:pt x="19878" y="216876"/>
                    <a:pt x="19878" y="188763"/>
                  </a:cubicBezTo>
                  <a:cubicBezTo>
                    <a:pt x="19878" y="160650"/>
                    <a:pt x="21357" y="129578"/>
                    <a:pt x="37633" y="99986"/>
                  </a:cubicBezTo>
                  <a:cubicBezTo>
                    <a:pt x="53909" y="70394"/>
                    <a:pt x="117532" y="11209"/>
                    <a:pt x="117532" y="11209"/>
                  </a:cubicBezTo>
                  <a:cubicBezTo>
                    <a:pt x="133808" y="-3587"/>
                    <a:pt x="151563" y="8250"/>
                    <a:pt x="135287" y="11209"/>
                  </a:cubicBezTo>
                  <a:cubicBezTo>
                    <a:pt x="119011" y="14168"/>
                    <a:pt x="19878" y="30444"/>
                    <a:pt x="19878" y="28965"/>
                  </a:cubicBezTo>
                  <a:cubicBezTo>
                    <a:pt x="19878" y="27486"/>
                    <a:pt x="116052" y="-9505"/>
                    <a:pt x="135287" y="2332"/>
                  </a:cubicBezTo>
                  <a:cubicBezTo>
                    <a:pt x="154522" y="14169"/>
                    <a:pt x="136766" y="97027"/>
                    <a:pt x="135287" y="99986"/>
                  </a:cubicBezTo>
                  <a:cubicBezTo>
                    <a:pt x="133808" y="102945"/>
                    <a:pt x="130109" y="61516"/>
                    <a:pt x="126410" y="20087"/>
                  </a:cubicBezTo>
                </a:path>
              </a:pathLst>
            </a:custGeom>
            <a:ln w="12700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9D9E57-B01E-4436-8240-85A335A1BA0C}"/>
                </a:ext>
              </a:extLst>
            </p:cNvPr>
            <p:cNvSpPr txBox="1"/>
            <p:nvPr/>
          </p:nvSpPr>
          <p:spPr>
            <a:xfrm>
              <a:off x="7826861" y="5310626"/>
              <a:ext cx="8285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종료버튼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1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5ED01A-F52B-47D7-BDF7-66BA86B5DDCB}"/>
              </a:ext>
            </a:extLst>
          </p:cNvPr>
          <p:cNvSpPr/>
          <p:nvPr/>
        </p:nvSpPr>
        <p:spPr>
          <a:xfrm>
            <a:off x="7082199" y="2052961"/>
            <a:ext cx="4520916" cy="252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등록 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등록 버튼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학생 정보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학번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성별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전공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휴대전화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입력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②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 버튼 클릭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정보를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student.txt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파일에 저장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③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취소 버튼 클릭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등록이 취소되고 해당 창이 닫힘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메시지창을 통해 저장이 완료됨을 알림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A8FA17-D45E-4F3E-8DCE-FEB26B7EF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206" y="1933358"/>
            <a:ext cx="3715041" cy="39195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FFEFFF-29FC-4AAD-946D-7C62ED8E38BD}"/>
              </a:ext>
            </a:extLst>
          </p:cNvPr>
          <p:cNvGrpSpPr/>
          <p:nvPr/>
        </p:nvGrpSpPr>
        <p:grpSpPr>
          <a:xfrm>
            <a:off x="1590072" y="1876141"/>
            <a:ext cx="3866988" cy="4033971"/>
            <a:chOff x="1521259" y="1823189"/>
            <a:chExt cx="3866988" cy="403397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3C7E614-4E45-4EE3-89A0-B6DD4748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1259" y="1823189"/>
              <a:ext cx="3866988" cy="403397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9E4815-88A5-4006-ADD3-FE158A9E1019}"/>
                </a:ext>
              </a:extLst>
            </p:cNvPr>
            <p:cNvSpPr/>
            <p:nvPr/>
          </p:nvSpPr>
          <p:spPr>
            <a:xfrm>
              <a:off x="2073217" y="5160188"/>
              <a:ext cx="1089708" cy="3861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2F1372E-0891-42A5-A9DC-EC2F3B174610}"/>
                </a:ext>
              </a:extLst>
            </p:cNvPr>
            <p:cNvSpPr/>
            <p:nvPr/>
          </p:nvSpPr>
          <p:spPr>
            <a:xfrm>
              <a:off x="2708012" y="2357028"/>
              <a:ext cx="1983909" cy="26047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102E17-EA9B-4149-BD3A-A001475B60A7}"/>
                </a:ext>
              </a:extLst>
            </p:cNvPr>
            <p:cNvSpPr/>
            <p:nvPr/>
          </p:nvSpPr>
          <p:spPr>
            <a:xfrm>
              <a:off x="3602213" y="5160188"/>
              <a:ext cx="1128985" cy="3861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8CE127-0DA4-44FC-81FD-C487E9670D06}"/>
                </a:ext>
              </a:extLst>
            </p:cNvPr>
            <p:cNvSpPr txBox="1"/>
            <p:nvPr/>
          </p:nvSpPr>
          <p:spPr>
            <a:xfrm>
              <a:off x="2440817" y="2111612"/>
              <a:ext cx="267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1F91AA-4800-4F43-B0B7-D3C06754B2A5}"/>
                </a:ext>
              </a:extLst>
            </p:cNvPr>
            <p:cNvSpPr txBox="1"/>
            <p:nvPr/>
          </p:nvSpPr>
          <p:spPr>
            <a:xfrm>
              <a:off x="1702615" y="5041288"/>
              <a:ext cx="3019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D0C268-0ED6-4B45-99AF-193D9EDD27B2}"/>
                </a:ext>
              </a:extLst>
            </p:cNvPr>
            <p:cNvSpPr txBox="1"/>
            <p:nvPr/>
          </p:nvSpPr>
          <p:spPr>
            <a:xfrm>
              <a:off x="4731198" y="5009731"/>
              <a:ext cx="447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③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7DC4C5-1156-44FC-9DA0-4510294ADBBB}"/>
              </a:ext>
            </a:extLst>
          </p:cNvPr>
          <p:cNvGrpSpPr/>
          <p:nvPr/>
        </p:nvGrpSpPr>
        <p:grpSpPr>
          <a:xfrm>
            <a:off x="1574677" y="1876141"/>
            <a:ext cx="3987177" cy="4251280"/>
            <a:chOff x="1600291" y="1846776"/>
            <a:chExt cx="3860870" cy="40927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7F8238-6567-4680-BCE0-0909F169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0291" y="1846776"/>
              <a:ext cx="3860870" cy="40927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EF71387-5F91-48F7-AE54-B0733DCF05E6}"/>
                </a:ext>
              </a:extLst>
            </p:cNvPr>
            <p:cNvSpPr/>
            <p:nvPr/>
          </p:nvSpPr>
          <p:spPr>
            <a:xfrm>
              <a:off x="1762947" y="4400472"/>
              <a:ext cx="2968252" cy="1349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F56B855F-6813-474B-ADD5-1A611EF40D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6" t="10203" r="1876" b="8539"/>
          <a:stretch/>
        </p:blipFill>
        <p:spPr>
          <a:xfrm>
            <a:off x="588885" y="1745673"/>
            <a:ext cx="6129593" cy="46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6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5ED01A-F52B-47D7-BDF7-66BA86B5DDCB}"/>
              </a:ext>
            </a:extLst>
          </p:cNvPr>
          <p:cNvSpPr/>
          <p:nvPr/>
        </p:nvSpPr>
        <p:spPr>
          <a:xfrm>
            <a:off x="7082199" y="2052961"/>
            <a:ext cx="4520916" cy="1118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1.1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등록 기능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정보를 입력하지 않았을 때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메시지창을 통해 입력하지 않은 정보를 알려줌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F7AB40-56BB-4628-BBB1-95D00A1A6A83}"/>
              </a:ext>
            </a:extLst>
          </p:cNvPr>
          <p:cNvGrpSpPr/>
          <p:nvPr/>
        </p:nvGrpSpPr>
        <p:grpSpPr>
          <a:xfrm>
            <a:off x="1321264" y="1821626"/>
            <a:ext cx="2023405" cy="2438247"/>
            <a:chOff x="1497640" y="1760197"/>
            <a:chExt cx="4143953" cy="43725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30573A-CA35-480C-BCF8-7FF843A21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7640" y="1760197"/>
              <a:ext cx="4143953" cy="437258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4FB914-395D-412A-ABD9-EF071D3A50C9}"/>
                </a:ext>
              </a:extLst>
            </p:cNvPr>
            <p:cNvSpPr/>
            <p:nvPr/>
          </p:nvSpPr>
          <p:spPr>
            <a:xfrm>
              <a:off x="1937853" y="3569822"/>
              <a:ext cx="3171475" cy="14640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89F0EB-3374-462D-8F62-7FD8E1D9F91E}"/>
              </a:ext>
            </a:extLst>
          </p:cNvPr>
          <p:cNvGrpSpPr/>
          <p:nvPr/>
        </p:nvGrpSpPr>
        <p:grpSpPr>
          <a:xfrm>
            <a:off x="3702021" y="1834373"/>
            <a:ext cx="2023392" cy="2438247"/>
            <a:chOff x="1505573" y="1718860"/>
            <a:chExt cx="3984483" cy="436305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E85D4EF-89FE-47E1-AF9D-7017D10E2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573" y="1718860"/>
              <a:ext cx="3984483" cy="436305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56A4FDC-6A66-4E1D-94E4-B8D88FF6EB71}"/>
                </a:ext>
              </a:extLst>
            </p:cNvPr>
            <p:cNvSpPr/>
            <p:nvPr/>
          </p:nvSpPr>
          <p:spPr>
            <a:xfrm>
              <a:off x="1976598" y="3525099"/>
              <a:ext cx="3002773" cy="14013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A1F2747-2E0D-4DD5-BB06-830CBA0A7AE8}"/>
              </a:ext>
            </a:extLst>
          </p:cNvPr>
          <p:cNvGrpSpPr/>
          <p:nvPr/>
        </p:nvGrpSpPr>
        <p:grpSpPr>
          <a:xfrm>
            <a:off x="1331338" y="3772114"/>
            <a:ext cx="2023390" cy="2438247"/>
            <a:chOff x="6942600" y="1704520"/>
            <a:chExt cx="4153480" cy="439163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84CC22A-E365-47D6-8ADE-B5D673666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2600" y="1704520"/>
              <a:ext cx="4153480" cy="439163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19AE13-5D01-4929-8400-0E09C5E2C35C}"/>
                </a:ext>
              </a:extLst>
            </p:cNvPr>
            <p:cNvSpPr/>
            <p:nvPr/>
          </p:nvSpPr>
          <p:spPr>
            <a:xfrm>
              <a:off x="7433603" y="4026207"/>
              <a:ext cx="3143272" cy="1391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C7C1A8A-7E8C-432A-A6CB-F9A4FB0FAD56}"/>
              </a:ext>
            </a:extLst>
          </p:cNvPr>
          <p:cNvGrpSpPr/>
          <p:nvPr/>
        </p:nvGrpSpPr>
        <p:grpSpPr>
          <a:xfrm>
            <a:off x="3712408" y="3772113"/>
            <a:ext cx="2023370" cy="2438247"/>
            <a:chOff x="5946992" y="1157865"/>
            <a:chExt cx="4163006" cy="437258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1C304D4-0279-467A-88A3-32F5BE95E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6992" y="1157865"/>
              <a:ext cx="4163006" cy="437258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A51D9CA-6D30-409D-AA45-DBF9C7533492}"/>
                </a:ext>
              </a:extLst>
            </p:cNvPr>
            <p:cNvSpPr/>
            <p:nvPr/>
          </p:nvSpPr>
          <p:spPr>
            <a:xfrm>
              <a:off x="6365606" y="2612112"/>
              <a:ext cx="3136613" cy="14131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364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49164" y="1027480"/>
            <a:ext cx="2448106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ea"/>
                <a:ea typeface="+mj-ea"/>
              </a:rPr>
              <a:t>프로그램 매뉴얼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1005228" y="1803"/>
            <a:ext cx="1" cy="65814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6E3571-5B02-4943-A21D-F6DD05AEC4C4}"/>
              </a:ext>
            </a:extLst>
          </p:cNvPr>
          <p:cNvSpPr txBox="1"/>
          <p:nvPr/>
        </p:nvSpPr>
        <p:spPr>
          <a:xfrm>
            <a:off x="9862253" y="6478271"/>
            <a:ext cx="2367956" cy="280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학생 정보 관리 프로그램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_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최종발표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366CF-0F36-42A9-AC47-DED48C3FB609}"/>
              </a:ext>
            </a:extLst>
          </p:cNvPr>
          <p:cNvSpPr txBox="1"/>
          <p:nvPr/>
        </p:nvSpPr>
        <p:spPr>
          <a:xfrm>
            <a:off x="849164" y="725218"/>
            <a:ext cx="740908" cy="288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4000"/>
              </a:lnSpc>
            </a:pP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FOURTH.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06AAC2-B60C-4D4D-B146-21CD5C18D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5" y="2052961"/>
            <a:ext cx="5874666" cy="36631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34F5A0-822C-4606-9B41-79FC390A8A9D}"/>
              </a:ext>
            </a:extLst>
          </p:cNvPr>
          <p:cNvCxnSpPr>
            <a:cxnSpLocks/>
          </p:cNvCxnSpPr>
          <p:nvPr/>
        </p:nvCxnSpPr>
        <p:spPr>
          <a:xfrm flipV="1">
            <a:off x="6878875" y="1745673"/>
            <a:ext cx="0" cy="42949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5ED01A-F52B-47D7-BDF7-66BA86B5DDCB}"/>
              </a:ext>
            </a:extLst>
          </p:cNvPr>
          <p:cNvSpPr/>
          <p:nvPr/>
        </p:nvSpPr>
        <p:spPr>
          <a:xfrm>
            <a:off x="7082198" y="2052961"/>
            <a:ext cx="4635315" cy="319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기능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_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초기화면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 버튼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특정 학생 정보 검색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검색하고자 하는 학생의 이름 입력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후 검색 버튼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②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검색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버튼 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저장되어 있는 모든 학생의 정보를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   출력하여 테이블에 표시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③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닫기 버튼 클릭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 검색 창이 닫힘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39F52E-6BE9-4087-9D45-2301FDFD45F0}"/>
              </a:ext>
            </a:extLst>
          </p:cNvPr>
          <p:cNvSpPr/>
          <p:nvPr/>
        </p:nvSpPr>
        <p:spPr>
          <a:xfrm>
            <a:off x="5237216" y="2552014"/>
            <a:ext cx="1000535" cy="330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C3FD9F-AE8C-453E-AC63-B9195FFED264}"/>
              </a:ext>
            </a:extLst>
          </p:cNvPr>
          <p:cNvSpPr/>
          <p:nvPr/>
        </p:nvSpPr>
        <p:spPr>
          <a:xfrm>
            <a:off x="5528571" y="5288435"/>
            <a:ext cx="862802" cy="263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9FE76EA-7E0F-4CD3-A097-92508C9E285E}"/>
              </a:ext>
            </a:extLst>
          </p:cNvPr>
          <p:cNvSpPr/>
          <p:nvPr/>
        </p:nvSpPr>
        <p:spPr>
          <a:xfrm>
            <a:off x="849164" y="2550778"/>
            <a:ext cx="3036250" cy="297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0A960B-2028-4583-B377-E99D92E4D20A}"/>
              </a:ext>
            </a:extLst>
          </p:cNvPr>
          <p:cNvSpPr txBox="1"/>
          <p:nvPr/>
        </p:nvSpPr>
        <p:spPr>
          <a:xfrm>
            <a:off x="754374" y="2246348"/>
            <a:ext cx="251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0ADF3-E6B6-4EB8-A235-DC9CE1DD07DA}"/>
              </a:ext>
            </a:extLst>
          </p:cNvPr>
          <p:cNvSpPr txBox="1"/>
          <p:nvPr/>
        </p:nvSpPr>
        <p:spPr>
          <a:xfrm>
            <a:off x="4884453" y="2415625"/>
            <a:ext cx="251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070693-8C37-48EF-A554-8F3E3B1C8974}"/>
              </a:ext>
            </a:extLst>
          </p:cNvPr>
          <p:cNvSpPr txBox="1"/>
          <p:nvPr/>
        </p:nvSpPr>
        <p:spPr>
          <a:xfrm>
            <a:off x="5179812" y="5219246"/>
            <a:ext cx="207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460465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979</Words>
  <Application>Microsoft Office PowerPoint</Application>
  <PresentationFormat>와이드스크린</PresentationFormat>
  <Paragraphs>228</Paragraphs>
  <Slides>19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Consolas</vt:lpstr>
      <vt:lpstr>맑은 고딕</vt:lpstr>
      <vt:lpstr>Arial</vt:lpstr>
      <vt:lpstr>나눔스퀘어 Light</vt:lpstr>
      <vt:lpstr>Bell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김세희</dc:creator>
  <cp:lastModifiedBy>OWNER</cp:lastModifiedBy>
  <cp:revision>98</cp:revision>
  <dcterms:created xsi:type="dcterms:W3CDTF">2018-05-09T07:56:16Z</dcterms:created>
  <dcterms:modified xsi:type="dcterms:W3CDTF">2021-12-24T05:42:18Z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